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10" r:id="rId6"/>
  </p:sldMasterIdLst>
  <p:notesMasterIdLst>
    <p:notesMasterId r:id="rId18"/>
  </p:notesMasterIdLst>
  <p:sldIdLst>
    <p:sldId id="306" r:id="rId7"/>
    <p:sldId id="367" r:id="rId8"/>
    <p:sldId id="344" r:id="rId9"/>
    <p:sldId id="359" r:id="rId10"/>
    <p:sldId id="373" r:id="rId11"/>
    <p:sldId id="378" r:id="rId12"/>
    <p:sldId id="377" r:id="rId13"/>
    <p:sldId id="370" r:id="rId14"/>
    <p:sldId id="372" r:id="rId15"/>
    <p:sldId id="386" r:id="rId16"/>
    <p:sldId id="380" r:id="rId17"/>
    <p:sldId id="381" r:id="rId19"/>
    <p:sldId id="368" r:id="rId20"/>
    <p:sldId id="379" r:id="rId21"/>
    <p:sldId id="382" r:id="rId22"/>
    <p:sldId id="383" r:id="rId23"/>
    <p:sldId id="384" r:id="rId24"/>
    <p:sldId id="387" r:id="rId25"/>
    <p:sldId id="375" r:id="rId26"/>
    <p:sldId id="374" r:id="rId27"/>
    <p:sldId id="385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42" autoAdjust="0"/>
  </p:normalViewPr>
  <p:slideViewPr>
    <p:cSldViewPr snapToGrid="0">
      <p:cViewPr>
        <p:scale>
          <a:sx n="81" d="100"/>
          <a:sy n="81" d="100"/>
        </p:scale>
        <p:origin x="4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379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  <a:r>
              <a:rPr lang="en-US" altLang="zh-CN" dirty="0"/>
              <a:t>demo</a:t>
            </a:r>
            <a:r>
              <a:rPr lang="zh-CN" altLang="en-US" dirty="0"/>
              <a:t>所示，我们在日志界面设置了</a:t>
            </a:r>
            <a:r>
              <a:rPr lang="en-US" altLang="zh-CN" dirty="0"/>
              <a:t>xxx</a:t>
            </a:r>
            <a:r>
              <a:rPr lang="zh-CN" altLang="en-US" dirty="0"/>
              <a:t>选项，旨在帮助用户更好地管理记录</a:t>
            </a:r>
            <a:endParaRPr lang="en-US" altLang="zh-CN" dirty="0"/>
          </a:p>
          <a:p>
            <a:r>
              <a:rPr lang="zh-CN" altLang="en-US" dirty="0"/>
              <a:t>这是目前点击进入的菜品列表，之后会完善菜品列表，加入搜索功能，并实现日志上传后端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介绍每一个</a:t>
            </a:r>
            <a:r>
              <a:rPr lang="en-US" altLang="zh-CN" dirty="0"/>
              <a:t>key</a:t>
            </a:r>
            <a:r>
              <a:rPr lang="zh-CN" altLang="en-US" dirty="0"/>
              <a:t>的含义 </a:t>
            </a:r>
            <a:endParaRPr lang="en-US" altLang="zh-CN" dirty="0"/>
          </a:p>
          <a:p>
            <a:r>
              <a:rPr lang="zh-CN" altLang="en-US" dirty="0"/>
              <a:t>菜品编号 菜品名称 所在食堂 卡路里含量 忌口 价格 图片 种类（主食？荤？素？甜点？） 介绍</a:t>
            </a:r>
            <a:endParaRPr lang="en-US" altLang="zh-CN" dirty="0"/>
          </a:p>
          <a:p>
            <a:r>
              <a:rPr lang="zh-CN" altLang="en-US" dirty="0"/>
              <a:t>日志功能</a:t>
            </a:r>
            <a:endParaRPr lang="en-US" altLang="zh-CN" dirty="0"/>
          </a:p>
          <a:p>
            <a:r>
              <a:rPr lang="zh-CN" altLang="en-US" dirty="0"/>
              <a:t>目前还需前端接入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78.xml"/><Relationship Id="rId3" Type="http://schemas.openxmlformats.org/officeDocument/2006/relationships/image" Target="../media/image1.png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80.xml"/><Relationship Id="rId3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2.png"/><Relationship Id="rId4" Type="http://schemas.openxmlformats.org/officeDocument/2006/relationships/tags" Target="../tags/tag182.xml"/><Relationship Id="rId3" Type="http://schemas.openxmlformats.org/officeDocument/2006/relationships/image" Target="../media/image3.png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image" Target="../media/image2.png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189.xml"/><Relationship Id="rId3" Type="http://schemas.openxmlformats.org/officeDocument/2006/relationships/image" Target="../media/image2.png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193.xml"/><Relationship Id="rId3" Type="http://schemas.openxmlformats.org/officeDocument/2006/relationships/image" Target="../media/image2.png"/><Relationship Id="rId2" Type="http://schemas.openxmlformats.org/officeDocument/2006/relationships/tags" Target="../tags/tag192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tags" Target="../tags/tag195.xml"/><Relationship Id="rId3" Type="http://schemas.openxmlformats.org/officeDocument/2006/relationships/image" Target="../media/image2.png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tags" Target="../tags/tag197.xml"/><Relationship Id="rId3" Type="http://schemas.openxmlformats.org/officeDocument/2006/relationships/image" Target="../media/image2.png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image" Target="../media/image1.png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2.png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../media/image2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image" Target="../media/image2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image" Target="../media/image2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Grp="1"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2" Type="http://schemas.openxmlformats.org/officeDocument/2006/relationships/theme" Target="../theme/theme4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42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3" Type="http://schemas.openxmlformats.org/officeDocument/2006/relationships/theme" Target="../theme/theme5.xml"/><Relationship Id="rId22" Type="http://schemas.openxmlformats.org/officeDocument/2006/relationships/tags" Target="../tags/tag273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6.xml"/><Relationship Id="rId3" Type="http://schemas.openxmlformats.org/officeDocument/2006/relationships/image" Target="../media/image8.png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1.png"/><Relationship Id="rId2" Type="http://schemas.openxmlformats.org/officeDocument/2006/relationships/tags" Target="../tags/tag32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32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tags" Target="../tags/tag32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image" Target="../media/image9.png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40.xml"/><Relationship Id="rId17" Type="http://schemas.openxmlformats.org/officeDocument/2006/relationships/tags" Target="../tags/tag339.xml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7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341.xml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image" Target="../media/image9.png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57.xml"/><Relationship Id="rId17" Type="http://schemas.openxmlformats.org/officeDocument/2006/relationships/tags" Target="../tags/tag356.xml"/><Relationship Id="rId16" Type="http://schemas.openxmlformats.org/officeDocument/2006/relationships/tags" Target="../tags/tag355.xml"/><Relationship Id="rId15" Type="http://schemas.openxmlformats.org/officeDocument/2006/relationships/tags" Target="../tags/tag354.xml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9.png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362.xml"/><Relationship Id="rId5" Type="http://schemas.openxmlformats.org/officeDocument/2006/relationships/image" Target="../media/image11.png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image" Target="../media/image9.png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378.xml"/><Relationship Id="rId17" Type="http://schemas.openxmlformats.org/officeDocument/2006/relationships/tags" Target="../tags/tag377.xml"/><Relationship Id="rId16" Type="http://schemas.openxmlformats.org/officeDocument/2006/relationships/tags" Target="../tags/tag376.xml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image" Target="../media/image12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294.xml"/><Relationship Id="rId16" Type="http://schemas.openxmlformats.org/officeDocument/2006/relationships/slideLayout" Target="../slideLayouts/slideLayout47.xml"/><Relationship Id="rId15" Type="http://schemas.openxmlformats.org/officeDocument/2006/relationships/tags" Target="../tags/tag302.xml"/><Relationship Id="rId14" Type="http://schemas.openxmlformats.org/officeDocument/2006/relationships/tags" Target="../tags/tag301.xml"/><Relationship Id="rId13" Type="http://schemas.openxmlformats.org/officeDocument/2006/relationships/tags" Target="../tags/tag300.xml"/><Relationship Id="rId12" Type="http://schemas.openxmlformats.org/officeDocument/2006/relationships/tags" Target="../tags/tag299.xml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tags" Target="../tags/tag29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image" Target="../media/image9.png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65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319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7.xml"/><Relationship Id="rId4" Type="http://schemas.openxmlformats.org/officeDocument/2006/relationships/image" Target="../media/image11.png"/><Relationship Id="rId3" Type="http://schemas.openxmlformats.org/officeDocument/2006/relationships/image" Target="../media/image19.png"/><Relationship Id="rId2" Type="http://schemas.openxmlformats.org/officeDocument/2006/relationships/tags" Target="../tags/tag320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7.xml"/><Relationship Id="rId3" Type="http://schemas.openxmlformats.org/officeDocument/2006/relationships/image" Target="../media/image11.png"/><Relationship Id="rId2" Type="http://schemas.openxmlformats.org/officeDocument/2006/relationships/tags" Target="../tags/tag32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860618" y="1857207"/>
            <a:ext cx="5235382" cy="2542034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 dirty="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b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</a:br>
            <a:r>
              <a:rPr lang="en-US" altLang="zh-CN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 dirty="0">
                <a:solidFill>
                  <a:schemeClr val="accent1"/>
                </a:solidFill>
                <a:cs typeface="汉仪旗黑-85S" panose="00020600040101010101" pitchFamily="18" charset="-122"/>
              </a:rPr>
              <a:t>第二次项目迭代</a:t>
            </a:r>
            <a:endParaRPr lang="zh-CN" altLang="en-US" sz="3800" spc="220" dirty="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5523947" cy="113321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lang="en-US" altLang="zh-CN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  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韦锡宇、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马佳媛、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徐致远、张皓禹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            </a:t>
            </a:r>
            <a:r>
              <a:rPr lang="zh-CN" altLang="en-US" sz="140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sym typeface="+mn-ea"/>
              </a:rPr>
              <a:t>徐嘉阳、吴苏桓、傅珂琳、黄佳惠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报告人：</a:t>
            </a:r>
            <a:r>
              <a:rPr kumimoji="0" lang="en-US" altLang="zh-CN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	</a:t>
            </a:r>
            <a:r>
              <a:rPr kumimoji="0" lang="zh-CN" altLang="en-US" sz="1400" b="0" i="0" spc="16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吴苏桓、</a:t>
            </a:r>
            <a:r>
              <a:rPr lang="zh-CN" altLang="en-US" sz="1400" spc="160" dirty="0">
                <a:solidFill>
                  <a:schemeClr val="dk1">
                    <a:lumMod val="65000"/>
                    <a:lumOff val="35000"/>
                  </a:schemeClr>
                </a:solidFill>
                <a:sym typeface="+mn-ea"/>
              </a:rPr>
              <a:t>徐致远、徐嘉阳</a:t>
            </a:r>
            <a:endParaRPr kumimoji="0" lang="zh-CN" altLang="en-US" sz="1400" b="0" i="0" spc="160" noProof="0" dirty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10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3" y="1686279"/>
            <a:ext cx="1441945" cy="1441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实现对“换个推荐”功能支持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对上次推荐的结果进行哈希，点击“换个推荐”时，会根据哈希值判断推荐结果是否相同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添加随机扰动因素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算法随机地选择接受或者拒绝新的推荐组合。随机因素让即使输入相同也能得到不同的结果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日志功能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实现用户对餐食的记录功能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用户可以记录早餐、中餐、晚餐、加餐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自动计算用户一天内摄入的热量之和</a:t>
            </a: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9" y="475836"/>
            <a:ext cx="2797734" cy="5906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55" y="475835"/>
            <a:ext cx="2797734" cy="590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后端工作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690951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完善了菜品条目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小组成员打卡校内各个食堂收集数据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97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个菜品，涉及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个食堂、</a:t>
            </a:r>
            <a:r>
              <a:rPr lang="en-US" altLang="zh-CN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个窗口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增加了添加和查询日志功能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6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8" b="-1"/>
          <a:stretch>
            <a:fillRect/>
          </a:stretch>
        </p:blipFill>
        <p:spPr>
          <a:xfrm>
            <a:off x="5176837" y="564689"/>
            <a:ext cx="4642003" cy="601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93" y="995160"/>
            <a:ext cx="5377470" cy="1947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等腰三角形 20"/>
          <p:cNvSpPr/>
          <p:nvPr/>
        </p:nvSpPr>
        <p:spPr>
          <a:xfrm>
            <a:off x="5953760" y="995046"/>
            <a:ext cx="505460" cy="4726202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-1" fmla="*/ 0 w 975360"/>
              <a:gd name="connsiteY0-2" fmla="*/ 1606447 h 1606447"/>
              <a:gd name="connsiteX1-3" fmla="*/ 533400 w 975360"/>
              <a:gd name="connsiteY1-4" fmla="*/ 0 h 1606447"/>
              <a:gd name="connsiteX2-5" fmla="*/ 975360 w 975360"/>
              <a:gd name="connsiteY2-6" fmla="*/ 925727 h 1606447"/>
              <a:gd name="connsiteX3-7" fmla="*/ 0 w 975360"/>
              <a:gd name="connsiteY3-8" fmla="*/ 1606447 h 1606447"/>
              <a:gd name="connsiteX0-9" fmla="*/ 0 w 975360"/>
              <a:gd name="connsiteY0-10" fmla="*/ 2673247 h 2673247"/>
              <a:gd name="connsiteX1-11" fmla="*/ 878840 w 975360"/>
              <a:gd name="connsiteY1-12" fmla="*/ 0 h 2673247"/>
              <a:gd name="connsiteX2-13" fmla="*/ 975360 w 975360"/>
              <a:gd name="connsiteY2-14" fmla="*/ 1992527 h 2673247"/>
              <a:gd name="connsiteX3-15" fmla="*/ 0 w 975360"/>
              <a:gd name="connsiteY3-16" fmla="*/ 2673247 h 2673247"/>
              <a:gd name="connsiteX0-17" fmla="*/ 0 w 1188720"/>
              <a:gd name="connsiteY0-18" fmla="*/ 4705247 h 4705247"/>
              <a:gd name="connsiteX1-19" fmla="*/ 1092200 w 1188720"/>
              <a:gd name="connsiteY1-20" fmla="*/ 0 h 4705247"/>
              <a:gd name="connsiteX2-21" fmla="*/ 1188720 w 1188720"/>
              <a:gd name="connsiteY2-22" fmla="*/ 1992527 h 4705247"/>
              <a:gd name="connsiteX3-23" fmla="*/ 0 w 1188720"/>
              <a:gd name="connsiteY3-24" fmla="*/ 4705247 h 4705247"/>
              <a:gd name="connsiteX0-25" fmla="*/ 0 w 1145540"/>
              <a:gd name="connsiteY0-26" fmla="*/ 4705247 h 4705247"/>
              <a:gd name="connsiteX1-27" fmla="*/ 1092200 w 1145540"/>
              <a:gd name="connsiteY1-28" fmla="*/ 0 h 4705247"/>
              <a:gd name="connsiteX2-29" fmla="*/ 1145540 w 1145540"/>
              <a:gd name="connsiteY2-30" fmla="*/ 1992527 h 4705247"/>
              <a:gd name="connsiteX3-31" fmla="*/ 0 w 1145540"/>
              <a:gd name="connsiteY3-32" fmla="*/ 4705247 h 4705247"/>
              <a:gd name="connsiteX0-33" fmla="*/ 0 w 1145540"/>
              <a:gd name="connsiteY0-34" fmla="*/ 4665242 h 4665242"/>
              <a:gd name="connsiteX1-35" fmla="*/ 1141730 w 1145540"/>
              <a:gd name="connsiteY1-36" fmla="*/ 0 h 4665242"/>
              <a:gd name="connsiteX2-37" fmla="*/ 1145540 w 1145540"/>
              <a:gd name="connsiteY2-38" fmla="*/ 1952522 h 4665242"/>
              <a:gd name="connsiteX3-39" fmla="*/ 0 w 1145540"/>
              <a:gd name="connsiteY3-40" fmla="*/ 4665242 h 4665242"/>
              <a:gd name="connsiteX0-41" fmla="*/ 0 w 505460"/>
              <a:gd name="connsiteY0-42" fmla="*/ 4726202 h 4726202"/>
              <a:gd name="connsiteX1-43" fmla="*/ 501650 w 505460"/>
              <a:gd name="connsiteY1-44" fmla="*/ 0 h 4726202"/>
              <a:gd name="connsiteX2-45" fmla="*/ 505460 w 505460"/>
              <a:gd name="connsiteY2-46" fmla="*/ 1952522 h 4726202"/>
              <a:gd name="connsiteX3-47" fmla="*/ 0 w 505460"/>
              <a:gd name="connsiteY3-48" fmla="*/ 4726202 h 47262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05460" h="4726202">
                <a:moveTo>
                  <a:pt x="0" y="4726202"/>
                </a:moveTo>
                <a:lnTo>
                  <a:pt x="501650" y="0"/>
                </a:lnTo>
                <a:lnTo>
                  <a:pt x="505460" y="1952522"/>
                </a:lnTo>
                <a:lnTo>
                  <a:pt x="0" y="4726202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0"/>
          <p:cNvSpPr/>
          <p:nvPr/>
        </p:nvSpPr>
        <p:spPr>
          <a:xfrm>
            <a:off x="5954813" y="2942079"/>
            <a:ext cx="5878576" cy="2771291"/>
          </a:xfrm>
          <a:custGeom>
            <a:avLst/>
            <a:gdLst>
              <a:gd name="connsiteX0" fmla="*/ 0 w 1066800"/>
              <a:gd name="connsiteY0" fmla="*/ 1606447 h 1606447"/>
              <a:gd name="connsiteX1" fmla="*/ 533400 w 1066800"/>
              <a:gd name="connsiteY1" fmla="*/ 0 h 1606447"/>
              <a:gd name="connsiteX2" fmla="*/ 1066800 w 1066800"/>
              <a:gd name="connsiteY2" fmla="*/ 1606447 h 1606447"/>
              <a:gd name="connsiteX3" fmla="*/ 0 w 1066800"/>
              <a:gd name="connsiteY3" fmla="*/ 1606447 h 1606447"/>
              <a:gd name="connsiteX0-1" fmla="*/ 0 w 975360"/>
              <a:gd name="connsiteY0-2" fmla="*/ 1606447 h 1606447"/>
              <a:gd name="connsiteX1-3" fmla="*/ 533400 w 975360"/>
              <a:gd name="connsiteY1-4" fmla="*/ 0 h 1606447"/>
              <a:gd name="connsiteX2-5" fmla="*/ 975360 w 975360"/>
              <a:gd name="connsiteY2-6" fmla="*/ 925727 h 1606447"/>
              <a:gd name="connsiteX3-7" fmla="*/ 0 w 975360"/>
              <a:gd name="connsiteY3-8" fmla="*/ 1606447 h 1606447"/>
              <a:gd name="connsiteX0-9" fmla="*/ 0 w 975360"/>
              <a:gd name="connsiteY0-10" fmla="*/ 2673247 h 2673247"/>
              <a:gd name="connsiteX1-11" fmla="*/ 878840 w 975360"/>
              <a:gd name="connsiteY1-12" fmla="*/ 0 h 2673247"/>
              <a:gd name="connsiteX2-13" fmla="*/ 975360 w 975360"/>
              <a:gd name="connsiteY2-14" fmla="*/ 1992527 h 2673247"/>
              <a:gd name="connsiteX3-15" fmla="*/ 0 w 975360"/>
              <a:gd name="connsiteY3-16" fmla="*/ 2673247 h 2673247"/>
              <a:gd name="connsiteX0-17" fmla="*/ 0 w 1188720"/>
              <a:gd name="connsiteY0-18" fmla="*/ 4705247 h 4705247"/>
              <a:gd name="connsiteX1-19" fmla="*/ 1092200 w 1188720"/>
              <a:gd name="connsiteY1-20" fmla="*/ 0 h 4705247"/>
              <a:gd name="connsiteX2-21" fmla="*/ 1188720 w 1188720"/>
              <a:gd name="connsiteY2-22" fmla="*/ 1992527 h 4705247"/>
              <a:gd name="connsiteX3-23" fmla="*/ 0 w 1188720"/>
              <a:gd name="connsiteY3-24" fmla="*/ 4705247 h 4705247"/>
              <a:gd name="connsiteX0-25" fmla="*/ 675640 w 1864360"/>
              <a:gd name="connsiteY0-26" fmla="*/ 3394607 h 3394607"/>
              <a:gd name="connsiteX1-27" fmla="*/ 0 w 1864360"/>
              <a:gd name="connsiteY1-28" fmla="*/ 0 h 3394607"/>
              <a:gd name="connsiteX2-29" fmla="*/ 1864360 w 1864360"/>
              <a:gd name="connsiteY2-30" fmla="*/ 681887 h 3394607"/>
              <a:gd name="connsiteX3-31" fmla="*/ 675640 w 1864360"/>
              <a:gd name="connsiteY3-32" fmla="*/ 3394607 h 3394607"/>
              <a:gd name="connsiteX0-33" fmla="*/ 675640 w 5288280"/>
              <a:gd name="connsiteY0-34" fmla="*/ 3394607 h 3394607"/>
              <a:gd name="connsiteX1-35" fmla="*/ 0 w 5288280"/>
              <a:gd name="connsiteY1-36" fmla="*/ 0 h 3394607"/>
              <a:gd name="connsiteX2-37" fmla="*/ 5288280 w 5288280"/>
              <a:gd name="connsiteY2-38" fmla="*/ 51967 h 3394607"/>
              <a:gd name="connsiteX3-39" fmla="*/ 675640 w 5288280"/>
              <a:gd name="connsiteY3-40" fmla="*/ 3394607 h 3394607"/>
              <a:gd name="connsiteX0-41" fmla="*/ 1833880 w 5288280"/>
              <a:gd name="connsiteY0-42" fmla="*/ 2510687 h 2510687"/>
              <a:gd name="connsiteX1-43" fmla="*/ 0 w 5288280"/>
              <a:gd name="connsiteY1-44" fmla="*/ 0 h 2510687"/>
              <a:gd name="connsiteX2-45" fmla="*/ 5288280 w 5288280"/>
              <a:gd name="connsiteY2-46" fmla="*/ 51967 h 2510687"/>
              <a:gd name="connsiteX3-47" fmla="*/ 1833880 w 5288280"/>
              <a:gd name="connsiteY3-48" fmla="*/ 2510687 h 2510687"/>
              <a:gd name="connsiteX0-49" fmla="*/ 1945640 w 5288280"/>
              <a:gd name="connsiteY0-50" fmla="*/ 2571647 h 2571647"/>
              <a:gd name="connsiteX1-51" fmla="*/ 0 w 5288280"/>
              <a:gd name="connsiteY1-52" fmla="*/ 0 h 2571647"/>
              <a:gd name="connsiteX2-53" fmla="*/ 5288280 w 5288280"/>
              <a:gd name="connsiteY2-54" fmla="*/ 51967 h 2571647"/>
              <a:gd name="connsiteX3-55" fmla="*/ 1945640 w 5288280"/>
              <a:gd name="connsiteY3-56" fmla="*/ 2571647 h 2571647"/>
              <a:gd name="connsiteX0-57" fmla="*/ 2012696 w 5355336"/>
              <a:gd name="connsiteY0-58" fmla="*/ 2614319 h 2614319"/>
              <a:gd name="connsiteX1-59" fmla="*/ 0 w 5355336"/>
              <a:gd name="connsiteY1-60" fmla="*/ 0 h 2614319"/>
              <a:gd name="connsiteX2-61" fmla="*/ 5355336 w 5355336"/>
              <a:gd name="connsiteY2-62" fmla="*/ 94639 h 2614319"/>
              <a:gd name="connsiteX3-63" fmla="*/ 2012696 w 5355336"/>
              <a:gd name="connsiteY3-64" fmla="*/ 2614319 h 2614319"/>
              <a:gd name="connsiteX0-65" fmla="*/ 2033016 w 5375656"/>
              <a:gd name="connsiteY0-66" fmla="*/ 2606699 h 2606699"/>
              <a:gd name="connsiteX1-67" fmla="*/ 0 w 5375656"/>
              <a:gd name="connsiteY1-68" fmla="*/ 0 h 2606699"/>
              <a:gd name="connsiteX2-69" fmla="*/ 5375656 w 5375656"/>
              <a:gd name="connsiteY2-70" fmla="*/ 87019 h 2606699"/>
              <a:gd name="connsiteX3-71" fmla="*/ 2033016 w 5375656"/>
              <a:gd name="connsiteY3-72" fmla="*/ 2606699 h 2606699"/>
              <a:gd name="connsiteX0-73" fmla="*/ 2033016 w 5375656"/>
              <a:gd name="connsiteY0-74" fmla="*/ 2606699 h 2606699"/>
              <a:gd name="connsiteX1-75" fmla="*/ 0 w 5375656"/>
              <a:gd name="connsiteY1-76" fmla="*/ 0 h 2606699"/>
              <a:gd name="connsiteX2-77" fmla="*/ 5375656 w 5375656"/>
              <a:gd name="connsiteY2-78" fmla="*/ 15899 h 2606699"/>
              <a:gd name="connsiteX3-79" fmla="*/ 2033016 w 5375656"/>
              <a:gd name="connsiteY3-80" fmla="*/ 2606699 h 2606699"/>
              <a:gd name="connsiteX0-81" fmla="*/ 2033016 w 5375656"/>
              <a:gd name="connsiteY0-82" fmla="*/ 2606699 h 2606699"/>
              <a:gd name="connsiteX1-83" fmla="*/ 0 w 5375656"/>
              <a:gd name="connsiteY1-84" fmla="*/ 0 h 2606699"/>
              <a:gd name="connsiteX2-85" fmla="*/ 5375656 w 5375656"/>
              <a:gd name="connsiteY2-86" fmla="*/ 5739 h 2606699"/>
              <a:gd name="connsiteX3-87" fmla="*/ 2033016 w 5375656"/>
              <a:gd name="connsiteY3-88" fmla="*/ 2606699 h 2606699"/>
              <a:gd name="connsiteX0-89" fmla="*/ 2091436 w 5375656"/>
              <a:gd name="connsiteY0-90" fmla="*/ 2748939 h 2748939"/>
              <a:gd name="connsiteX1-91" fmla="*/ 0 w 5375656"/>
              <a:gd name="connsiteY1-92" fmla="*/ 0 h 2748939"/>
              <a:gd name="connsiteX2-93" fmla="*/ 5375656 w 5375656"/>
              <a:gd name="connsiteY2-94" fmla="*/ 5739 h 2748939"/>
              <a:gd name="connsiteX3-95" fmla="*/ 2091436 w 5375656"/>
              <a:gd name="connsiteY3-96" fmla="*/ 2748939 h 2748939"/>
              <a:gd name="connsiteX0-97" fmla="*/ 2099056 w 5375656"/>
              <a:gd name="connsiteY0-98" fmla="*/ 2751479 h 2751479"/>
              <a:gd name="connsiteX1-99" fmla="*/ 0 w 5375656"/>
              <a:gd name="connsiteY1-100" fmla="*/ 0 h 2751479"/>
              <a:gd name="connsiteX2-101" fmla="*/ 5375656 w 5375656"/>
              <a:gd name="connsiteY2-102" fmla="*/ 5739 h 2751479"/>
              <a:gd name="connsiteX3-103" fmla="*/ 2099056 w 5375656"/>
              <a:gd name="connsiteY3-104" fmla="*/ 2751479 h 2751479"/>
              <a:gd name="connsiteX0-105" fmla="*/ 2093976 w 5375656"/>
              <a:gd name="connsiteY0-106" fmla="*/ 2748939 h 2748939"/>
              <a:gd name="connsiteX1-107" fmla="*/ 0 w 5375656"/>
              <a:gd name="connsiteY1-108" fmla="*/ 0 h 2748939"/>
              <a:gd name="connsiteX2-109" fmla="*/ 5375656 w 5375656"/>
              <a:gd name="connsiteY2-110" fmla="*/ 5739 h 2748939"/>
              <a:gd name="connsiteX3-111" fmla="*/ 2093976 w 5375656"/>
              <a:gd name="connsiteY3-112" fmla="*/ 2748939 h 2748939"/>
              <a:gd name="connsiteX0-113" fmla="*/ 0 w 5445760"/>
              <a:gd name="connsiteY0-114" fmla="*/ 2545739 h 2545739"/>
              <a:gd name="connsiteX1-115" fmla="*/ 70104 w 5445760"/>
              <a:gd name="connsiteY1-116" fmla="*/ 0 h 2545739"/>
              <a:gd name="connsiteX2-117" fmla="*/ 5445760 w 5445760"/>
              <a:gd name="connsiteY2-118" fmla="*/ 5739 h 2545739"/>
              <a:gd name="connsiteX3-119" fmla="*/ 0 w 5445760"/>
              <a:gd name="connsiteY3-120" fmla="*/ 2545739 h 2545739"/>
              <a:gd name="connsiteX0-121" fmla="*/ 0 w 5878576"/>
              <a:gd name="connsiteY0-122" fmla="*/ 2771291 h 2771291"/>
              <a:gd name="connsiteX1-123" fmla="*/ 502920 w 5878576"/>
              <a:gd name="connsiteY1-124" fmla="*/ 0 h 2771291"/>
              <a:gd name="connsiteX2-125" fmla="*/ 5878576 w 5878576"/>
              <a:gd name="connsiteY2-126" fmla="*/ 5739 h 2771291"/>
              <a:gd name="connsiteX3-127" fmla="*/ 0 w 5878576"/>
              <a:gd name="connsiteY3-128" fmla="*/ 2771291 h 2771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878576" h="2771291">
                <a:moveTo>
                  <a:pt x="0" y="2771291"/>
                </a:moveTo>
                <a:lnTo>
                  <a:pt x="502920" y="0"/>
                </a:lnTo>
                <a:lnTo>
                  <a:pt x="5878576" y="5739"/>
                </a:lnTo>
                <a:lnTo>
                  <a:pt x="0" y="2771291"/>
                </a:lnTo>
                <a:close/>
              </a:path>
            </a:pathLst>
          </a:custGeom>
          <a:solidFill>
            <a:srgbClr val="002060">
              <a:alpha val="41000"/>
            </a:srgbClr>
          </a:solidFill>
          <a:ln w="28575">
            <a:solidFill>
              <a:srgbClr val="002060"/>
            </a:solidFill>
          </a:ln>
          <a:effectLst>
            <a:outerShdw blurRad="50800" dist="50800" dir="5400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看板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3634"/>
          <a:stretch>
            <a:fillRect/>
          </a:stretch>
        </p:blipFill>
        <p:spPr>
          <a:xfrm>
            <a:off x="3389766" y="392417"/>
            <a:ext cx="8489069" cy="580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2566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提交</a:t>
            </a:r>
            <a:br>
              <a:rPr lang="en-US" altLang="zh-CN" dirty="0"/>
            </a:br>
            <a:r>
              <a:rPr lang="en-US" altLang="zh-CN" sz="2800" dirty="0"/>
              <a:t>Commit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66" y="594050"/>
            <a:ext cx="8186068" cy="535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7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27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分支</a:t>
            </a:r>
            <a:br>
              <a:rPr lang="en-US" altLang="zh-CN" dirty="0"/>
            </a:br>
            <a:r>
              <a:rPr lang="en-US" altLang="zh-CN" sz="2800" dirty="0"/>
              <a:t>Branch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76" y="349479"/>
            <a:ext cx="8946660" cy="357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85" y="2532110"/>
            <a:ext cx="8422251" cy="3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贡献</a:t>
            </a:r>
            <a:br>
              <a:rPr lang="en-US" altLang="zh-CN" dirty="0"/>
            </a:br>
            <a:r>
              <a:rPr lang="en-US" altLang="zh-CN" sz="2800" dirty="0"/>
              <a:t>Contribution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24" y="458830"/>
            <a:ext cx="5539893" cy="579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83" y="254285"/>
            <a:ext cx="4709591" cy="619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755200"/>
            <a:ext cx="7329056" cy="3072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代码规范</a:t>
            </a:r>
            <a:br>
              <a:rPr lang="en-US" altLang="zh-CN" sz="2800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8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6"/>
          <p:cNvSpPr txBox="1"/>
          <p:nvPr>
            <p:custDataLst>
              <p:tags r:id="rId4"/>
            </p:custDataLst>
          </p:nvPr>
        </p:nvSpPr>
        <p:spPr>
          <a:xfrm>
            <a:off x="4081315" y="975309"/>
            <a:ext cx="5376594" cy="490738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91132" y="497428"/>
            <a:ext cx="615696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使用规范的命名法</a:t>
            </a:r>
            <a:endParaRPr lang="zh-CN" altLang="en-US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小驼峰命名法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添加恰当的注释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增加代码可读性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marR="0" lvl="0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文件命名规范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统一使用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文件类型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的命名方式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249" y="2134492"/>
            <a:ext cx="4985144" cy="169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093" y="750228"/>
            <a:ext cx="4572235" cy="73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631" y="4234124"/>
            <a:ext cx="1879697" cy="104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下阶段工作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5000"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98" y="1361338"/>
            <a:ext cx="12192098" cy="28110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3"/>
            </p:custDataLst>
          </p:nvPr>
        </p:nvSpPr>
        <p:spPr>
          <a:xfrm>
            <a:off x="262545" y="-76321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下阶段工作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1798" y="105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456861" y="1056443"/>
            <a:ext cx="5376594" cy="33003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推荐算法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与前端联动，支持用户设计增重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减肥目标，优化可摄入卡路里的计算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强化推荐算法，更加稳定和鲁棒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33455" y="1571810"/>
            <a:ext cx="60960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其他功能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非功能需求（数据安全性等）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菜品评价功能（社区功能）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000" spc="18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EditorConfig</a:t>
            </a: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进一步统一代码规范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423082" y="4390979"/>
            <a:ext cx="46476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添加菜品图片的展示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美化</a:t>
            </a:r>
            <a:r>
              <a:rPr lang="en-US" altLang="zh-CN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33455" y="4382836"/>
            <a:ext cx="428105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lvl="0" indent="-304800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b="1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endParaRPr lang="en-US" altLang="zh-CN" sz="2400" b="1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进一步完善菜品列表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实现评价</a:t>
            </a:r>
            <a:r>
              <a:rPr kumimoji="0" lang="zh-CN" altLang="en-US" sz="20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上传服务器</a:t>
            </a:r>
            <a:endParaRPr kumimoji="0" lang="en-US" altLang="zh-CN" sz="20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70132" y="914400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128407" y="2626475"/>
            <a:ext cx="4649821" cy="118579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谢谢！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2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     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祝大家吃得开心！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914358" y="1370582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3"/>
          <p:cNvSpPr txBox="1"/>
          <p:nvPr>
            <p:custDataLst>
              <p:tags r:id="rId2"/>
            </p:custDataLst>
          </p:nvPr>
        </p:nvSpPr>
        <p:spPr>
          <a:xfrm>
            <a:off x="1600147" y="2560326"/>
            <a:ext cx="3200425" cy="1737347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3800" b="1" spc="22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3800" b="1" spc="22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73" y="142240"/>
            <a:ext cx="3996347" cy="671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59" y="4809335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1611" y="406498"/>
            <a:ext cx="2883469" cy="60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-7373836" y="1420127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-6909658" y="2207527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-6786468" y="3582035"/>
            <a:ext cx="4019550" cy="78740"/>
            <a:chOff x="2280" y="5650"/>
            <a:chExt cx="6330" cy="124"/>
          </a:xfrm>
        </p:grpSpPr>
        <p:sp>
          <p:nvSpPr>
            <p:cNvPr id="8" name="矩形 8"/>
            <p:cNvSpPr/>
            <p:nvPr>
              <p:custDataLst>
                <p:tags r:id="rId11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-7374478" y="5382526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14"/>
            </p:custDataLst>
          </p:nvPr>
        </p:nvSpPr>
        <p:spPr>
          <a:xfrm>
            <a:off x="-6977753" y="3962400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!!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b="1" spc="5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进度介绍</a:t>
            </a:r>
            <a:endParaRPr lang="zh-CN" altLang="en-US" sz="6600" b="1" spc="5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4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7"/>
            </p:custDataLst>
          </p:nvPr>
        </p:nvSpPr>
        <p:spPr>
          <a:xfrm>
            <a:off x="1303505" y="4345673"/>
            <a:ext cx="4649821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9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吃了么</a:t>
            </a:r>
            <a:endParaRPr lang="en-US" altLang="zh-CN" sz="39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	</a:t>
            </a:r>
            <a:r>
              <a:rPr lang="zh-CN" altLang="en-US" sz="21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甘特图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88" y="707130"/>
            <a:ext cx="8357029" cy="5175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16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24383" y="821938"/>
            <a:ext cx="7329056" cy="1850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Backlog</a:t>
            </a:r>
            <a:br>
              <a:rPr lang="en-US" altLang="zh-CN" dirty="0"/>
            </a:br>
            <a:r>
              <a:rPr lang="en-US" altLang="zh-CN" sz="2800" dirty="0"/>
              <a:t>PKU-Eater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7"/>
          <a:stretch>
            <a:fillRect/>
          </a:stretch>
        </p:blipFill>
        <p:spPr>
          <a:xfrm>
            <a:off x="3340531" y="688670"/>
            <a:ext cx="8067610" cy="576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3429000"/>
            <a:ext cx="2939602" cy="1927765"/>
          </a:xfrm>
          <a:prstGeom prst="rect">
            <a:avLst/>
          </a:prstGeom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72" y="1680325"/>
            <a:ext cx="10478927" cy="37840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629247"/>
            <a:ext cx="5011520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可摄入热量的计算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Mifflin-St Jeor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热量计算方法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目前位置全球公认的最为准确的热量计算方法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根据用户设置的生日、性别、身高、体重等信息综合为用户计算一顿饭应当摄入的卡路里数据，并据此推荐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与各大健康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Keep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、华为运动健康）的健康数据相同</a:t>
            </a:r>
            <a:r>
              <a:rPr kumimoji="0" lang="en-US" altLang="zh-CN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很接近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62000" lvl="1" indent="-30480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85" y="2786485"/>
            <a:ext cx="6090148" cy="204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85" y="1410063"/>
            <a:ext cx="4850925" cy="1247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!!pic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86304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984473"/>
            <a:ext cx="5663273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推荐营养均衡的菜品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算法实现了为用户呈上一份包含</a:t>
            </a:r>
            <a:r>
              <a:rPr kumimoji="0" lang="zh-CN" altLang="en-US" sz="16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主食、荤菜和素菜的营养均衡的菜品</a:t>
            </a:r>
            <a:endParaRPr kumimoji="0" lang="en-US" altLang="zh-CN" sz="16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实现对忌口设置的支持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lvl="1" indent="-304800" fontAlgn="ctr">
              <a:lnSpc>
                <a:spcPct val="150000"/>
              </a:lnSpc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算法会根据用户设置的忌口，自动忽略包含该忌口的菜品</a:t>
            </a: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5" y="4468911"/>
            <a:ext cx="3834041" cy="121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!!pic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806"/>
            <a:ext cx="2194750" cy="79254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3"/>
          </p:nvPr>
        </p:nvSpPr>
        <p:spPr>
          <a:xfrm>
            <a:off x="504063" y="378926"/>
            <a:ext cx="7329056" cy="800100"/>
          </a:xfrm>
        </p:spPr>
        <p:txBody>
          <a:bodyPr/>
          <a:lstStyle/>
          <a:p>
            <a:r>
              <a:rPr lang="zh-CN" altLang="en-US" dirty="0"/>
              <a:t>菜品推荐算法</a:t>
            </a:r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04063" y="1179026"/>
            <a:ext cx="5809188" cy="416843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实现对预算设置的支持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根据用户希望在一顿饭上的花费，量身定制菜品的推荐</a:t>
            </a:r>
            <a:endParaRPr lang="en-US" altLang="zh-CN" sz="1600" spc="18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endParaRPr lang="en-US" altLang="zh-CN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综合步行距离的考量</a:t>
            </a:r>
            <a:endParaRPr lang="en-US" altLang="zh-CN" sz="20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62000" marR="0" lvl="1" indent="-30480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l"/>
              <a:defRPr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根据菜品所在的窗口，算法会推荐相隔尽可能近的菜品组合，让用户可以在步行最短距离下选购到组合内的菜品</a:t>
            </a:r>
            <a:endParaRPr kumimoji="0" lang="en-US" altLang="zh-CN" sz="9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ctr">
              <a:lnSpc>
                <a:spcPct val="150000"/>
              </a:lnSpc>
              <a:spcAft>
                <a:spcPts val="800"/>
              </a:spcAft>
              <a:buSzPct val="100000"/>
            </a:pPr>
            <a:endParaRPr lang="zh-CN" altLang="en-US" sz="900" spc="1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!!pic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23" y="5561920"/>
            <a:ext cx="983495" cy="983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7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</p:tagLst>
</file>

<file path=ppt/tags/tag206.xml><?xml version="1.0" encoding="utf-8"?>
<p:tagLst xmlns:p="http://schemas.openxmlformats.org/presentationml/2006/main">
  <p:tag name="KSO_WM_SLIDE_BACKGROUND_TYPE" val="general"/>
</p:tagLst>
</file>

<file path=ppt/tags/tag207.xml><?xml version="1.0" encoding="utf-8"?>
<p:tagLst xmlns:p="http://schemas.openxmlformats.org/presentationml/2006/main"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211.xml><?xml version="1.0" encoding="utf-8"?>
<p:tagLst xmlns:p="http://schemas.openxmlformats.org/presentationml/2006/main">
  <p:tag name="KSO_WM_SLIDE_BACKGROUND_TYPE" val="frame"/>
</p:tagLst>
</file>

<file path=ppt/tags/tag212.xml><?xml version="1.0" encoding="utf-8"?>
<p:tagLst xmlns:p="http://schemas.openxmlformats.org/presentationml/2006/main">
  <p:tag name="KSO_WM_SLIDE_BACKGROUND_TYPE" val="frame"/>
</p:tagLst>
</file>

<file path=ppt/tags/tag213.xml><?xml version="1.0" encoding="utf-8"?>
<p:tagLst xmlns:p="http://schemas.openxmlformats.org/presentationml/2006/main">
  <p:tag name="KSO_WM_SLIDE_BACKGROUND_TYPE" val="frame"/>
</p:tagLst>
</file>

<file path=ppt/tags/tag214.xml><?xml version="1.0" encoding="utf-8"?>
<p:tagLst xmlns:p="http://schemas.openxmlformats.org/presentationml/2006/main">
  <p:tag name="KSO_WM_SLIDE_BACKGROUND_TYPE" val="frame"/>
</p:tagLst>
</file>

<file path=ppt/tags/tag215.xml><?xml version="1.0" encoding="utf-8"?>
<p:tagLst xmlns:p="http://schemas.openxmlformats.org/presentationml/2006/main">
  <p:tag name="KSO_WM_SLIDE_BACKGROUND_TYPE" val="frame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SLIDE_BACKGROUND_TYPE" val="leftRight"/>
</p:tagLst>
</file>

<file path=ppt/tags/tag221.xml><?xml version="1.0" encoding="utf-8"?>
<p:tagLst xmlns:p="http://schemas.openxmlformats.org/presentationml/2006/main">
  <p:tag name="KSO_WM_SLIDE_BACKGROUND_TYPE" val="leftRight"/>
</p:tagLst>
</file>

<file path=ppt/tags/tag222.xml><?xml version="1.0" encoding="utf-8"?>
<p:tagLst xmlns:p="http://schemas.openxmlformats.org/presentationml/2006/main">
  <p:tag name="KSO_WM_SLIDE_BACKGROUND_TYPE" val="leftRight"/>
</p:tagLst>
</file>

<file path=ppt/tags/tag223.xml><?xml version="1.0" encoding="utf-8"?>
<p:tagLst xmlns:p="http://schemas.openxmlformats.org/presentationml/2006/main">
  <p:tag name="KSO_WM_SLIDE_BACKGROUND_TYPE" val="leftRight"/>
</p:tagLst>
</file>

<file path=ppt/tags/tag224.xml><?xml version="1.0" encoding="utf-8"?>
<p:tagLst xmlns:p="http://schemas.openxmlformats.org/presentationml/2006/main">
  <p:tag name="KSO_WM_SLIDE_BACKGROUND_TYPE" val="leftRigh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SLIDE_BACKGROUND_TYPE" val="topBottom"/>
</p:tagLst>
</file>

<file path=ppt/tags/tag232.xml><?xml version="1.0" encoding="utf-8"?>
<p:tagLst xmlns:p="http://schemas.openxmlformats.org/presentationml/2006/main">
  <p:tag name="KSO_WM_SLIDE_BACKGROUND_TYPE" val="topBottom"/>
</p:tagLst>
</file>

<file path=ppt/tags/tag233.xml><?xml version="1.0" encoding="utf-8"?>
<p:tagLst xmlns:p="http://schemas.openxmlformats.org/presentationml/2006/main">
  <p:tag name="KSO_WM_SLIDE_BACKGROUND_TYPE" val="topBot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246.xml><?xml version="1.0" encoding="utf-8"?>
<p:tagLst xmlns:p="http://schemas.openxmlformats.org/presentationml/2006/main"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257.xml><?xml version="1.0" encoding="utf-8"?>
<p:tagLst xmlns:p="http://schemas.openxmlformats.org/presentationml/2006/main">
  <p:tag name="KSO_WM_SLIDE_BACKGROUND_TYPE" val="belt"/>
</p:tagLst>
</file>

<file path=ppt/tags/tag258.xml><?xml version="1.0" encoding="utf-8"?>
<p:tagLst xmlns:p="http://schemas.openxmlformats.org/presentationml/2006/main">
  <p:tag name="KSO_WM_SLIDE_BACKGROUND_TYPE" val="belt"/>
</p:tagLst>
</file>

<file path=ppt/tags/tag259.xml><?xml version="1.0" encoding="utf-8"?>
<p:tagLst xmlns:p="http://schemas.openxmlformats.org/presentationml/2006/main"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72.xml><?xml version="1.0" encoding="utf-8"?>
<p:tagLst xmlns:p="http://schemas.openxmlformats.org/presentationml/2006/main">
  <p:tag name="KSO_WM_TEMPLATE_CATEGORY" val="custom"/>
  <p:tag name="KSO_WM_TEMPLATE_INDEX" val="20204372"/>
</p:tagLst>
</file>

<file path=ppt/tags/tag27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274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9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28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29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036_1*i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25"/>
  <p:tag name="KSO_WM_TEMPLATE_ASSEMBLE_GROUPID" val="60656f2f4054ed1e2fb80525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036_1*a*1"/>
  <p:tag name="KSO_WM_TEMPLATE_CATEGORY" val="diagram"/>
  <p:tag name="KSO_WM_TEMPLATE_INDEX" val="20213036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02352c453a3480bb2992f9c21cb2f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c81dca53c14373b4872ebb088b9ed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2f4054ed1e2fb80525"/>
  <p:tag name="KSO_WM_TEMPLATE_ASSEMBLE_GROUPID" val="60656f2f4054ed1e2fb80525"/>
</p:tagLst>
</file>

<file path=ppt/tags/tag295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0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0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036"/>
  <p:tag name="KSO_WM_SLIDE_ID" val="diagram2021303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55&quot;,&quot;maxSize&quot;:{&quot;size1&quot;:43.17445466717084},&quot;minSize&quot;:{&quot;size1&quot;:43.17445466717084},&quot;normalSize&quot;:{&quot;size1&quot;:43.17445466717084},&quot;subLayout&quot;:[{&quot;id&quot;:&quot;2021-04-01T15:32:55&quot;,&quot;margin&quot;:{&quot;bottom&quot;:5.927000522613525,&quot;left&quot;:3.809999942779541,&quot;right&quot;:0,&quot;top&quot;:5.079999923706055},&quot;type&quot;:0},{&quot;id&quot;:&quot;2021-04-01T15:32:55&quot;,&quot;margin&quot;:{&quot;bottom&quot;:2.5399999618530273,&quot;left&quot;:1.2699999809265137,&quot;right&quot;:4.2330002784729,&quot;top&quot;:2.5399999618530273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BACKGROUND" val="[&quot;general&quot;]"/>
  <p:tag name="KSO_WM_CHIP_XID" val="5eedbca6fa6683b8872baa7e"/>
  <p:tag name="KSO_WM_CHIP_DECFILLPROP" val="[]"/>
  <p:tag name="KSO_WM_CHIP_GROUPID" val="5eedbca6fa6683b8872baa7d"/>
  <p:tag name="KSO_WM_SLIDE_BK_DARK_LIGHT" val="2"/>
  <p:tag name="KSO_WM_SLIDE_BACKGROUND_TYPE" val="general"/>
  <p:tag name="KSO_WM_SLIDE_SUPPORT_FEATURE_TYPE" val="2"/>
  <p:tag name="KSO_WM_TEMPLATE_ASSEMBLE_XID" val="60656f2f4054ed1e2fb80525"/>
  <p:tag name="KSO_WM_TEMPLATE_ASSEMBLE_GROUPID" val="60656f2f4054ed1e2fb80525"/>
  <p:tag name="KSO_WM_UNIT_FLASH_PICTURE_TYPE" val="0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0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1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1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27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33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3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44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5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57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359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3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62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65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71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79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95805D"/>
      </a:dk2>
      <a:lt2>
        <a:srgbClr val="EFE8DC"/>
      </a:lt2>
      <a:accent1>
        <a:srgbClr val="F2C16B"/>
      </a:accent1>
      <a:accent2>
        <a:srgbClr val="D7CB7C"/>
      </a:accent2>
      <a:accent3>
        <a:srgbClr val="BCD58D"/>
      </a:accent3>
      <a:accent4>
        <a:srgbClr val="A1DF9E"/>
      </a:accent4>
      <a:accent5>
        <a:srgbClr val="86E9AF"/>
      </a:accent5>
      <a:accent6>
        <a:srgbClr val="6CF3C1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WPS 演示</Application>
  <PresentationFormat>宽屏</PresentationFormat>
  <Paragraphs>138</Paragraphs>
  <Slides>21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Arial Black</vt:lpstr>
      <vt:lpstr>Source Sans Pro</vt:lpstr>
      <vt:lpstr>汉仪大黑简</vt:lpstr>
      <vt:lpstr>汉仪雪君体简</vt:lpstr>
      <vt:lpstr>Wingdings</vt:lpstr>
      <vt:lpstr>Segoe UI</vt:lpstr>
      <vt:lpstr>Arial Unicode MS</vt:lpstr>
      <vt:lpstr>Calibri</vt:lpstr>
      <vt:lpstr>Office 主题</vt:lpstr>
      <vt:lpstr>2_Office 主题​​</vt:lpstr>
      <vt:lpstr>1_Office 主题</vt:lpstr>
      <vt:lpstr>1_Office 主题​​</vt:lpstr>
      <vt:lpstr>3_Office 主题​​</vt:lpstr>
      <vt:lpstr>吃了么 		  		第二次项目迭代</vt:lpstr>
      <vt:lpstr>PowerPoint 演示文稿</vt:lpstr>
      <vt:lpstr>PowerPoint 演示文稿</vt:lpstr>
      <vt:lpstr>PowerPoint 演示文稿</vt:lpstr>
      <vt:lpstr>甘特图 PKU-Eater</vt:lpstr>
      <vt:lpstr>Backlog PKU-Eater</vt:lpstr>
      <vt:lpstr>菜品推荐算法</vt:lpstr>
      <vt:lpstr>菜品推荐算法</vt:lpstr>
      <vt:lpstr>菜品推荐算法</vt:lpstr>
      <vt:lpstr>菜品推荐算法</vt:lpstr>
      <vt:lpstr>日志功能</vt:lpstr>
      <vt:lpstr>后端工作</vt:lpstr>
      <vt:lpstr>PowerPoint 演示文稿</vt:lpstr>
      <vt:lpstr>看板 PKU-Eater</vt:lpstr>
      <vt:lpstr>提交 Commit PKU-Eater</vt:lpstr>
      <vt:lpstr>分支 Branch PKU-Eater</vt:lpstr>
      <vt:lpstr>贡献 Contribution PKU-Eater</vt:lpstr>
      <vt:lpstr>代码规范 PKU-Eater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吃了么    项目介绍</dc:title>
  <dc:creator>m</dc:creator>
  <cp:lastModifiedBy>绘梨衣</cp:lastModifiedBy>
  <cp:revision>55</cp:revision>
  <dcterms:created xsi:type="dcterms:W3CDTF">2022-09-25T13:26:00Z</dcterms:created>
  <dcterms:modified xsi:type="dcterms:W3CDTF">2022-12-08T08:19:23Z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DA8ADEE4B44A42E68A9A1CC3C1A704A0</vt:lpwstr>
  </property>
  <property fmtid="{D5CDD505-2E9C-101B-9397-08002B2CF9AE}" pid="3" name="KSOProductBuildVer">
    <vt:lpwstr>2052-11.1.0.12980</vt:lpwstr>
  </property>
</Properties>
</file>